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6"/>
  </p:notesMasterIdLst>
  <p:sldIdLst>
    <p:sldId id="256" r:id="rId4"/>
    <p:sldId id="308" r:id="rId5"/>
    <p:sldId id="368" r:id="rId7"/>
    <p:sldId id="642" r:id="rId8"/>
    <p:sldId id="301" r:id="rId9"/>
    <p:sldId id="644" r:id="rId10"/>
    <p:sldId id="646" r:id="rId11"/>
    <p:sldId id="647" r:id="rId12"/>
    <p:sldId id="645" r:id="rId13"/>
    <p:sldId id="648" r:id="rId14"/>
    <p:sldId id="274" r:id="rId15"/>
  </p:sldIdLst>
  <p:sldSz cx="12192000" cy="6858000"/>
  <p:notesSz cx="6858000" cy="9144000"/>
  <p:custDataLst>
    <p:tags r:id="rId2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贾秋林" initials="贾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03"/>
    <p:restoredTop sz="88176"/>
  </p:normalViewPr>
  <p:slideViewPr>
    <p:cSldViewPr snapToGrid="0" showGuides="1">
      <p:cViewPr varScale="1">
        <p:scale>
          <a:sx n="70" d="100"/>
          <a:sy n="70" d="100"/>
        </p:scale>
        <p:origin x="-50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gs" Target="tags/tag2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B6459307-BB59-41B1-B7D7-018377D69916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922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21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5FD3D625-F448-43A4-9089-26218EBBA9C8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1229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88" y="9525"/>
            <a:ext cx="12190412" cy="6848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88" y="9525"/>
            <a:ext cx="12190412" cy="6848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7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7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7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7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Rectangle 1"/>
          <p:cNvSpPr>
            <a:spLocks noGrp="1"/>
          </p:cNvSpPr>
          <p:nvPr>
            <p:ph type="ctrTitle"/>
          </p:nvPr>
        </p:nvSpPr>
        <p:spPr>
          <a:xfrm>
            <a:off x="1691005" y="1800860"/>
            <a:ext cx="9137650" cy="2466975"/>
          </a:xfrm>
        </p:spPr>
        <p:txBody>
          <a:bodyPr vert="horz" wrap="square" lIns="91440" tIns="45720" rIns="91440" bIns="45720" anchor="ctr" anchorCtr="0">
            <a:noAutofit/>
          </a:bodyPr>
          <a:p>
            <a:pPr marL="0" indent="0" defTabSz="914400" eaLnBrk="0" fontAlgn="base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</a:pPr>
            <a:r>
              <a:rPr lang="zh-CN" altLang="en-US" sz="5400" baseline="0" dirty="0">
                <a:latin typeface="方正小标宋简体" panose="02000000000000000000" pitchFamily="2" charset="-122"/>
                <a:ea typeface="方正小标宋简体" panose="02000000000000000000" pitchFamily="2" charset="-122"/>
              </a:rPr>
              <a:t>暑期工作会</a:t>
            </a:r>
            <a:br>
              <a:rPr lang="zh-CN" altLang="en-US" sz="5400" baseline="0" dirty="0">
                <a:latin typeface="方正小标宋简体" panose="02000000000000000000" pitchFamily="2" charset="-122"/>
                <a:ea typeface="方正小标宋简体" panose="02000000000000000000" pitchFamily="2" charset="-122"/>
              </a:rPr>
            </a:br>
            <a:r>
              <a:rPr lang="zh-CN" altLang="en-US" sz="3600" baseline="0" dirty="0">
                <a:latin typeface="方正小标宋简体" panose="02000000000000000000" pitchFamily="2" charset="-122"/>
                <a:ea typeface="方正小标宋简体" panose="02000000000000000000" pitchFamily="2" charset="-122"/>
              </a:rPr>
              <a:t>——“</a:t>
            </a:r>
            <a:r>
              <a:rPr lang="en-US" altLang="zh-CN" sz="3600" baseline="0" dirty="0">
                <a:latin typeface="方正小标宋简体" panose="02000000000000000000" pitchFamily="2" charset="-122"/>
                <a:ea typeface="方正小标宋简体" panose="02000000000000000000" pitchFamily="2" charset="-122"/>
              </a:rPr>
              <a:t>XX</a:t>
            </a:r>
            <a:r>
              <a:rPr lang="zh-CN" altLang="en-US" sz="3600" baseline="0" dirty="0">
                <a:latin typeface="方正小标宋简体" panose="02000000000000000000" pitchFamily="2" charset="-122"/>
                <a:ea typeface="方正小标宋简体" panose="02000000000000000000" pitchFamily="2" charset="-122"/>
              </a:rPr>
              <a:t>指标”审核评估工作推进情况</a:t>
            </a:r>
            <a:endParaRPr lang="zh-CN" altLang="en-US" sz="3600" baseline="0" dirty="0">
              <a:latin typeface="方正小标宋简体" panose="02000000000000000000" pitchFamily="2" charset="-122"/>
              <a:ea typeface="方正小标宋简体" panose="02000000000000000000" pitchFamily="2" charset="-122"/>
            </a:endParaRPr>
          </a:p>
        </p:txBody>
      </p:sp>
      <p:sp>
        <p:nvSpPr>
          <p:cNvPr id="10242" name="文本框 1"/>
          <p:cNvSpPr txBox="1"/>
          <p:nvPr/>
        </p:nvSpPr>
        <p:spPr>
          <a:xfrm>
            <a:off x="4368800" y="5103813"/>
            <a:ext cx="5176838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400" b="1" dirty="0">
                <a:latin typeface="Calibri" panose="020F0502020204030204" charset="0"/>
                <a:ea typeface="宋体" pitchFamily="2" charset="-122"/>
              </a:rPr>
              <a:t>汇报单位：</a:t>
            </a:r>
            <a:r>
              <a:rPr lang="en-US" altLang="zh-CN" sz="2400" b="1" dirty="0">
                <a:latin typeface="Calibri" panose="020F0502020204030204" charset="0"/>
                <a:ea typeface="宋体" pitchFamily="2" charset="-122"/>
              </a:rPr>
              <a:t>******</a:t>
            </a:r>
            <a:endParaRPr lang="en-US" altLang="zh-CN" sz="2400" b="1" dirty="0">
              <a:latin typeface="Calibri" panose="020F0502020204030204" charset="0"/>
              <a:ea typeface="宋体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 anchorCtr="0"/>
          <a:p>
            <a:endParaRPr lang="zh-CN" altLang="en-US"/>
          </a:p>
        </p:txBody>
      </p:sp>
      <p:sp>
        <p:nvSpPr>
          <p:cNvPr id="20482" name="内容占位符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 anchorCtr="0"/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4031608" y="2617181"/>
            <a:ext cx="4128960" cy="13220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/>
            <a:r>
              <a:rPr lang="zh-CN" altLang="en-US" sz="8000" b="1" strike="noStrike" noProof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cs typeface="+mn-ea"/>
              </a:rPr>
              <a:t>谢</a:t>
            </a:r>
            <a:r>
              <a:rPr lang="en-US" altLang="zh-CN" sz="8000" b="1" strike="noStrike" noProof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cs typeface="+mn-ea"/>
              </a:rPr>
              <a:t> </a:t>
            </a:r>
            <a:r>
              <a:rPr lang="zh-CN" altLang="en-US" sz="8000" b="1" strike="noStrike" noProof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cs typeface="+mn-ea"/>
              </a:rPr>
              <a:t>谢</a:t>
            </a:r>
            <a:endParaRPr lang="zh-CN" altLang="en-US" sz="8000" b="1" strike="noStrike" cap="none" spc="0" noProof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ea"/>
              <a:cs typeface="+mn-ea"/>
            </a:endParaRPr>
          </a:p>
        </p:txBody>
      </p:sp>
      <p:sp>
        <p:nvSpPr>
          <p:cNvPr id="21506" name="内容占位符 5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 anchorCtr="0"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265" name="Group 2"/>
          <p:cNvGrpSpPr/>
          <p:nvPr/>
        </p:nvGrpSpPr>
        <p:grpSpPr>
          <a:xfrm>
            <a:off x="3149600" y="1720850"/>
            <a:ext cx="6807200" cy="555625"/>
            <a:chOff x="1392" y="1344"/>
            <a:chExt cx="3216" cy="350"/>
          </a:xfrm>
        </p:grpSpPr>
        <p:sp>
          <p:nvSpPr>
            <p:cNvPr id="11266" name="Line 3"/>
            <p:cNvSpPr/>
            <p:nvPr/>
          </p:nvSpPr>
          <p:spPr>
            <a:xfrm>
              <a:off x="1584" y="1694"/>
              <a:ext cx="3024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67" name="Rectangle 4"/>
            <p:cNvSpPr/>
            <p:nvPr/>
          </p:nvSpPr>
          <p:spPr>
            <a:xfrm rot="3419336">
              <a:off x="1405" y="1331"/>
              <a:ext cx="302" cy="32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253C57"/>
                </a:gs>
              </a:gsLst>
              <a:lin ang="5400000" scaled="1"/>
              <a:tileRect/>
            </a:gradFill>
            <a:ln w="9525"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 anchorCtr="0">
              <a:flatTx/>
            </a:bodyPr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68" name="Text Box 5"/>
            <p:cNvSpPr txBox="1"/>
            <p:nvPr/>
          </p:nvSpPr>
          <p:spPr>
            <a:xfrm>
              <a:off x="2304" y="1386"/>
              <a:ext cx="87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eaLnBrk="0" hangingPunct="0"/>
              <a:endParaRPr lang="en-US" altLang="zh-CN" sz="2400" dirty="0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69" name="Text Box 6"/>
            <p:cNvSpPr txBox="1"/>
            <p:nvPr/>
          </p:nvSpPr>
          <p:spPr>
            <a:xfrm>
              <a:off x="1440" y="1358"/>
              <a:ext cx="191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1</a:t>
              </a:r>
              <a:endPara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grpSp>
        <p:nvGrpSpPr>
          <p:cNvPr id="11270" name="组合 5"/>
          <p:cNvGrpSpPr/>
          <p:nvPr/>
        </p:nvGrpSpPr>
        <p:grpSpPr>
          <a:xfrm>
            <a:off x="3208338" y="1701800"/>
            <a:ext cx="6705600" cy="1631950"/>
            <a:chOff x="3251200" y="1727005"/>
            <a:chExt cx="6503461" cy="1630549"/>
          </a:xfrm>
        </p:grpSpPr>
        <p:sp>
          <p:nvSpPr>
            <p:cNvPr id="11271" name="Line 8"/>
            <p:cNvSpPr/>
            <p:nvPr/>
          </p:nvSpPr>
          <p:spPr>
            <a:xfrm>
              <a:off x="3353861" y="3357554"/>
              <a:ext cx="6400800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grpSp>
          <p:nvGrpSpPr>
            <p:cNvPr id="11272" name="组合 4"/>
            <p:cNvGrpSpPr/>
            <p:nvPr/>
          </p:nvGrpSpPr>
          <p:grpSpPr>
            <a:xfrm>
              <a:off x="3251200" y="1727005"/>
              <a:ext cx="6503460" cy="1480127"/>
              <a:chOff x="3149599" y="1971098"/>
              <a:chExt cx="6503460" cy="1480127"/>
            </a:xfrm>
          </p:grpSpPr>
          <p:sp>
            <p:nvSpPr>
              <p:cNvPr id="11273" name="Rectangle 9"/>
              <p:cNvSpPr/>
              <p:nvPr/>
            </p:nvSpPr>
            <p:spPr>
              <a:xfrm rot="3419336">
                <a:off x="3257018" y="2864377"/>
                <a:ext cx="479425" cy="694267"/>
              </a:xfrm>
              <a:prstGeom prst="rect">
                <a:avLst/>
              </a:prstGeom>
              <a:solidFill>
                <a:schemeClr val="accent2"/>
              </a:solidFill>
              <a:ln w="9525"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 anchorCtr="0">
                <a:flatTx/>
              </a:bodyPr>
              <a:p>
                <a:endParaRPr lang="zh-CN" altLang="en-US">
                  <a:latin typeface="Calibri" panose="020F0502020204030204" charset="0"/>
                  <a:ea typeface="宋体" pitchFamily="2" charset="-122"/>
                </a:endParaRPr>
              </a:p>
            </p:txBody>
          </p:sp>
          <p:sp>
            <p:nvSpPr>
              <p:cNvPr id="11274" name="Text Box 10"/>
              <p:cNvSpPr txBox="1"/>
              <p:nvPr/>
            </p:nvSpPr>
            <p:spPr>
              <a:xfrm>
                <a:off x="4583316" y="1971098"/>
                <a:ext cx="5069743" cy="65539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/>
              <a:p>
                <a:r>
                  <a:rPr lang="zh-CN" altLang="en-US" sz="2400" b="1" dirty="0">
                    <a:latin typeface="Calibri" panose="020F0502020204030204" charset="0"/>
                    <a:ea typeface="宋体" pitchFamily="2" charset="-122"/>
                  </a:rPr>
                  <a:t>一级指标简介</a:t>
                </a:r>
                <a:endParaRPr lang="zh-CN" altLang="en-US" b="1" dirty="0">
                  <a:solidFill>
                    <a:srgbClr val="FF0000"/>
                  </a:solidFill>
                  <a:latin typeface="Calibri" panose="020F0502020204030204" charset="0"/>
                  <a:ea typeface="宋体" pitchFamily="2" charset="-122"/>
                </a:endParaRPr>
              </a:p>
            </p:txBody>
          </p:sp>
        </p:grpSp>
        <p:sp>
          <p:nvSpPr>
            <p:cNvPr id="11275" name="Text Box 11"/>
            <p:cNvSpPr txBox="1"/>
            <p:nvPr/>
          </p:nvSpPr>
          <p:spPr>
            <a:xfrm>
              <a:off x="3353861" y="2736587"/>
              <a:ext cx="404278" cy="4603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2</a:t>
              </a:r>
              <a:endPara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grpSp>
        <p:nvGrpSpPr>
          <p:cNvPr id="11276" name="Group 12"/>
          <p:cNvGrpSpPr/>
          <p:nvPr/>
        </p:nvGrpSpPr>
        <p:grpSpPr>
          <a:xfrm>
            <a:off x="3176588" y="2773363"/>
            <a:ext cx="6807200" cy="1466850"/>
            <a:chOff x="1392" y="2010"/>
            <a:chExt cx="3216" cy="924"/>
          </a:xfrm>
        </p:grpSpPr>
        <p:sp>
          <p:nvSpPr>
            <p:cNvPr id="11277" name="Line 13"/>
            <p:cNvSpPr/>
            <p:nvPr/>
          </p:nvSpPr>
          <p:spPr>
            <a:xfrm>
              <a:off x="1584" y="2934"/>
              <a:ext cx="3024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78" name="Rectangle 14"/>
            <p:cNvSpPr/>
            <p:nvPr/>
          </p:nvSpPr>
          <p:spPr>
            <a:xfrm rot="3419336">
              <a:off x="1405" y="2571"/>
              <a:ext cx="302" cy="32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253C57"/>
                </a:gs>
              </a:gsLst>
              <a:lin ang="5400000" scaled="1"/>
              <a:tileRect/>
            </a:gradFill>
            <a:ln w="9525"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 anchorCtr="0">
              <a:flatTx/>
            </a:bodyPr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79" name="Text Box 15"/>
            <p:cNvSpPr txBox="1"/>
            <p:nvPr/>
          </p:nvSpPr>
          <p:spPr>
            <a:xfrm>
              <a:off x="2122" y="2010"/>
              <a:ext cx="218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/>
            <a:p>
              <a:pPr eaLnBrk="0" hangingPunct="0"/>
              <a:r>
                <a:rPr lang="zh-CN" altLang="en-US" sz="2400" b="1" dirty="0">
                  <a:latin typeface="Calibri" panose="020F0502020204030204" charset="0"/>
                  <a:ea typeface="宋体" pitchFamily="2" charset="-122"/>
                </a:rPr>
                <a:t>指标现状（分</a:t>
              </a:r>
              <a:r>
                <a:rPr lang="zh-CN" altLang="en-US" sz="2400" b="1" dirty="0">
                  <a:latin typeface="Calibri" panose="020F0502020204030204" charset="0"/>
                  <a:ea typeface="宋体" pitchFamily="2" charset="-122"/>
                </a:rPr>
                <a:t>二级指标</a:t>
              </a:r>
              <a:r>
                <a:rPr lang="zh-CN" altLang="en-US" sz="2400" b="1" dirty="0">
                  <a:latin typeface="Calibri" panose="020F0502020204030204" charset="0"/>
                  <a:ea typeface="宋体" pitchFamily="2" charset="-122"/>
                </a:rPr>
                <a:t>介绍）</a:t>
              </a:r>
              <a:endParaRPr lang="en-US" altLang="zh-CN" sz="2400" b="1" dirty="0">
                <a:latin typeface="Calibri" panose="020F0502020204030204" charset="0"/>
                <a:ea typeface="宋体" pitchFamily="2" charset="-122"/>
              </a:endParaRPr>
            </a:p>
            <a:p>
              <a:pPr eaLnBrk="0" hangingPunct="0"/>
              <a:endParaRPr lang="en-US" altLang="zh-CN" sz="2400" b="1" dirty="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11280" name="Text Box 16"/>
            <p:cNvSpPr txBox="1"/>
            <p:nvPr/>
          </p:nvSpPr>
          <p:spPr>
            <a:xfrm>
              <a:off x="1440" y="2598"/>
              <a:ext cx="191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3</a:t>
              </a:r>
              <a:endPara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sp>
        <p:nvSpPr>
          <p:cNvPr id="11281" name="标题 1"/>
          <p:cNvSpPr>
            <a:spLocks noGrp="1"/>
          </p:cNvSpPr>
          <p:nvPr>
            <p:ph type="title"/>
          </p:nvPr>
        </p:nvSpPr>
        <p:spPr>
          <a:xfrm>
            <a:off x="854075" y="1365250"/>
            <a:ext cx="1295400" cy="3611563"/>
          </a:xfrm>
        </p:spPr>
        <p:txBody>
          <a:bodyPr vert="eaVert" lIns="91440" tIns="45720" rIns="91440" bIns="45720" anchor="ctr" anchorCtr="0"/>
          <a:p>
            <a:r>
              <a:rPr lang="zh-CN" altLang="en-US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目 录</a:t>
            </a:r>
            <a:endParaRPr lang="zh-CN" altLang="en-US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1282" name="Text Box 6"/>
          <p:cNvSpPr txBox="1"/>
          <p:nvPr/>
        </p:nvSpPr>
        <p:spPr>
          <a:xfrm>
            <a:off x="3363913" y="5554663"/>
            <a:ext cx="404812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 eaLnBrk="0" hangingPunct="0"/>
            <a:r>
              <a: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rPr>
              <a:t>5</a:t>
            </a:r>
            <a:endParaRPr lang="en-US" altLang="zh-CN" sz="2400" b="1" dirty="0">
              <a:solidFill>
                <a:schemeClr val="bg1"/>
              </a:solidFill>
              <a:latin typeface="Calibri" panose="020F0502020204030204" charset="0"/>
              <a:ea typeface="宋体" pitchFamily="2" charset="-122"/>
            </a:endParaRPr>
          </a:p>
        </p:txBody>
      </p:sp>
      <p:sp>
        <p:nvSpPr>
          <p:cNvPr id="11283" name="Text Box 16"/>
          <p:cNvSpPr txBox="1"/>
          <p:nvPr/>
        </p:nvSpPr>
        <p:spPr>
          <a:xfrm>
            <a:off x="3308350" y="5565775"/>
            <a:ext cx="341313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 eaLnBrk="0" hangingPunct="0"/>
            <a:r>
              <a: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rPr>
              <a:t>5</a:t>
            </a:r>
            <a:endParaRPr lang="en-US" altLang="zh-CN" sz="2400" b="1" dirty="0">
              <a:solidFill>
                <a:schemeClr val="bg1"/>
              </a:solidFill>
              <a:latin typeface="Calibri" panose="020F0502020204030204" charset="0"/>
              <a:ea typeface="宋体" pitchFamily="2" charset="-122"/>
            </a:endParaRPr>
          </a:p>
        </p:txBody>
      </p:sp>
      <p:grpSp>
        <p:nvGrpSpPr>
          <p:cNvPr id="11284" name="组合 5"/>
          <p:cNvGrpSpPr/>
          <p:nvPr/>
        </p:nvGrpSpPr>
        <p:grpSpPr>
          <a:xfrm>
            <a:off x="3203575" y="4633913"/>
            <a:ext cx="6716713" cy="623887"/>
            <a:chOff x="3240717" y="2734734"/>
            <a:chExt cx="6513944" cy="622820"/>
          </a:xfrm>
        </p:grpSpPr>
        <p:sp>
          <p:nvSpPr>
            <p:cNvPr id="11285" name="Line 8"/>
            <p:cNvSpPr/>
            <p:nvPr/>
          </p:nvSpPr>
          <p:spPr>
            <a:xfrm>
              <a:off x="3353861" y="3357554"/>
              <a:ext cx="6400800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86" name="Rectangle 9"/>
            <p:cNvSpPr/>
            <p:nvPr/>
          </p:nvSpPr>
          <p:spPr>
            <a:xfrm rot="3419336">
              <a:off x="3365647" y="2609804"/>
              <a:ext cx="465372" cy="715232"/>
            </a:xfrm>
            <a:prstGeom prst="rect">
              <a:avLst/>
            </a:prstGeom>
            <a:solidFill>
              <a:schemeClr val="accent2"/>
            </a:solidFill>
            <a:ln w="9525"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 anchorCtr="0">
              <a:flatTx/>
            </a:bodyPr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87" name="Text Box 11"/>
            <p:cNvSpPr txBox="1"/>
            <p:nvPr/>
          </p:nvSpPr>
          <p:spPr>
            <a:xfrm>
              <a:off x="3353861" y="2736587"/>
              <a:ext cx="404278" cy="4599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4</a:t>
              </a:r>
              <a:endPara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sp>
        <p:nvSpPr>
          <p:cNvPr id="11288" name="文本框 7"/>
          <p:cNvSpPr txBox="1"/>
          <p:nvPr/>
        </p:nvSpPr>
        <p:spPr>
          <a:xfrm>
            <a:off x="4721225" y="3787775"/>
            <a:ext cx="583057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400" b="1" dirty="0">
                <a:latin typeface="Calibri" panose="020F0502020204030204" charset="0"/>
                <a:ea typeface="宋体" pitchFamily="2" charset="-122"/>
              </a:rPr>
              <a:t>存在问题、原因分析（按照一级指标</a:t>
            </a:r>
            <a:r>
              <a:rPr lang="zh-CN" altLang="en-US" sz="2400" b="1" dirty="0">
                <a:latin typeface="Calibri" panose="020F0502020204030204" charset="0"/>
                <a:ea typeface="宋体" pitchFamily="2" charset="-122"/>
              </a:rPr>
              <a:t>介绍）</a:t>
            </a:r>
            <a:endParaRPr lang="zh-CN" altLang="en-US" sz="2400" b="1" dirty="0">
              <a:latin typeface="Calibri" panose="020F0502020204030204" charset="0"/>
              <a:ea typeface="宋体" pitchFamily="2" charset="-122"/>
            </a:endParaRPr>
          </a:p>
        </p:txBody>
      </p:sp>
      <p:sp>
        <p:nvSpPr>
          <p:cNvPr id="11289" name="文本框 8"/>
          <p:cNvSpPr txBox="1"/>
          <p:nvPr/>
        </p:nvSpPr>
        <p:spPr>
          <a:xfrm>
            <a:off x="4721225" y="4702175"/>
            <a:ext cx="6234113" cy="4651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p>
            <a:r>
              <a:rPr lang="zh-CN" altLang="en-US" sz="2400" b="1" dirty="0">
                <a:latin typeface="Calibri" panose="020F0502020204030204" charset="0"/>
                <a:ea typeface="宋体" pitchFamily="2" charset="-122"/>
              </a:rPr>
              <a:t>改进措施</a:t>
            </a:r>
            <a:r>
              <a:rPr lang="zh-CN" altLang="en-US" b="1" dirty="0">
                <a:solidFill>
                  <a:srgbClr val="FF0000"/>
                </a:solidFill>
                <a:latin typeface="Calibri" panose="020F0502020204030204" charset="0"/>
                <a:ea typeface="宋体" pitchFamily="2" charset="-122"/>
              </a:rPr>
              <a:t>（需注明改进时间节点）</a:t>
            </a:r>
            <a:endParaRPr lang="zh-CN" altLang="en-US" b="1" dirty="0">
              <a:solidFill>
                <a:srgbClr val="FF0000"/>
              </a:solidFill>
              <a:latin typeface="Calibri" panose="020F050202020403020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313" name="Group 2"/>
          <p:cNvGrpSpPr/>
          <p:nvPr/>
        </p:nvGrpSpPr>
        <p:grpSpPr>
          <a:xfrm>
            <a:off x="2752725" y="3260725"/>
            <a:ext cx="7077075" cy="835025"/>
            <a:chOff x="1392" y="1344"/>
            <a:chExt cx="3216" cy="350"/>
          </a:xfrm>
        </p:grpSpPr>
        <p:sp>
          <p:nvSpPr>
            <p:cNvPr id="13314" name="Line 3"/>
            <p:cNvSpPr/>
            <p:nvPr/>
          </p:nvSpPr>
          <p:spPr>
            <a:xfrm>
              <a:off x="1584" y="1694"/>
              <a:ext cx="3024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3315" name="Rectangle 4"/>
            <p:cNvSpPr/>
            <p:nvPr/>
          </p:nvSpPr>
          <p:spPr>
            <a:xfrm rot="3419336">
              <a:off x="1405" y="1331"/>
              <a:ext cx="302" cy="32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253C57"/>
                </a:gs>
              </a:gsLst>
              <a:lin ang="5400000" scaled="1"/>
              <a:tileRect/>
            </a:gradFill>
            <a:ln w="9525"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 anchorCtr="0">
              <a:flatTx/>
            </a:bodyPr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3316" name="Text Box 5"/>
            <p:cNvSpPr txBox="1"/>
            <p:nvPr/>
          </p:nvSpPr>
          <p:spPr>
            <a:xfrm>
              <a:off x="2304" y="1386"/>
              <a:ext cx="87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eaLnBrk="0" hangingPunct="0"/>
              <a:endParaRPr lang="en-US" altLang="zh-CN" sz="2400" dirty="0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3317" name="Text Box 6"/>
            <p:cNvSpPr txBox="1"/>
            <p:nvPr/>
          </p:nvSpPr>
          <p:spPr>
            <a:xfrm>
              <a:off x="1460" y="1399"/>
              <a:ext cx="191" cy="19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1</a:t>
              </a:r>
              <a:endParaRPr lang="en-US" altLang="zh-CN" sz="2400" b="1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sp>
        <p:nvSpPr>
          <p:cNvPr id="13318" name="标题 1"/>
          <p:cNvSpPr>
            <a:spLocks noGrp="1"/>
          </p:cNvSpPr>
          <p:nvPr>
            <p:ph type="title"/>
          </p:nvPr>
        </p:nvSpPr>
        <p:spPr>
          <a:xfrm>
            <a:off x="609600" y="793750"/>
            <a:ext cx="10972800" cy="1143000"/>
          </a:xfrm>
        </p:spPr>
        <p:txBody>
          <a:bodyPr vert="horz" lIns="91440" tIns="45720" rIns="91440" bIns="45720" anchor="ctr" anchorCtr="0"/>
          <a:p>
            <a:endParaRPr lang="zh-CN" altLang="en-US" dirty="0"/>
          </a:p>
        </p:txBody>
      </p:sp>
      <p:sp>
        <p:nvSpPr>
          <p:cNvPr id="13319" name="Text Box 10"/>
          <p:cNvSpPr txBox="1"/>
          <p:nvPr/>
        </p:nvSpPr>
        <p:spPr>
          <a:xfrm>
            <a:off x="4349750" y="3360738"/>
            <a:ext cx="39592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sz="3200" b="1" dirty="0">
                <a:latin typeface="宋体" pitchFamily="2" charset="-122"/>
                <a:ea typeface="宋体" pitchFamily="2" charset="-122"/>
                <a:sym typeface="宋体" pitchFamily="2" charset="-122"/>
              </a:rPr>
              <a:t>一级指标简介</a:t>
            </a:r>
            <a:endParaRPr sz="3200" b="1" dirty="0"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 anchorCtr="0"/>
          <a:p>
            <a:endParaRPr lang="zh-CN" altLang="en-US"/>
          </a:p>
        </p:txBody>
      </p:sp>
      <p:sp>
        <p:nvSpPr>
          <p:cNvPr id="14338" name="内容占位符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 anchorCtr="0"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361" name="组合 5"/>
          <p:cNvGrpSpPr/>
          <p:nvPr/>
        </p:nvGrpSpPr>
        <p:grpSpPr>
          <a:xfrm>
            <a:off x="2698750" y="3400425"/>
            <a:ext cx="6019165" cy="974725"/>
            <a:chOff x="3251198" y="2727705"/>
            <a:chExt cx="6504015" cy="629849"/>
          </a:xfrm>
        </p:grpSpPr>
        <p:sp>
          <p:nvSpPr>
            <p:cNvPr id="15362" name="Line 8"/>
            <p:cNvSpPr/>
            <p:nvPr/>
          </p:nvSpPr>
          <p:spPr>
            <a:xfrm>
              <a:off x="3353861" y="3357554"/>
              <a:ext cx="6400800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grpSp>
          <p:nvGrpSpPr>
            <p:cNvPr id="15363" name="组合 4"/>
            <p:cNvGrpSpPr/>
            <p:nvPr/>
          </p:nvGrpSpPr>
          <p:grpSpPr>
            <a:xfrm>
              <a:off x="3251198" y="2727705"/>
              <a:ext cx="6504015" cy="479425"/>
              <a:chOff x="3149597" y="2971798"/>
              <a:chExt cx="6504015" cy="479425"/>
            </a:xfrm>
          </p:grpSpPr>
          <p:sp>
            <p:nvSpPr>
              <p:cNvPr id="15364" name="Rectangle 9"/>
              <p:cNvSpPr/>
              <p:nvPr/>
            </p:nvSpPr>
            <p:spPr>
              <a:xfrm rot="3419336">
                <a:off x="3257018" y="2864377"/>
                <a:ext cx="479425" cy="694267"/>
              </a:xfrm>
              <a:prstGeom prst="rect">
                <a:avLst/>
              </a:prstGeom>
              <a:solidFill>
                <a:schemeClr val="accent2"/>
              </a:solidFill>
              <a:ln w="9525"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 anchorCtr="0">
                <a:flatTx/>
              </a:bodyPr>
              <a:p>
                <a:endParaRPr lang="zh-CN" altLang="en-US">
                  <a:latin typeface="Calibri" panose="020F0502020204030204" charset="0"/>
                  <a:ea typeface="宋体" pitchFamily="2" charset="-122"/>
                </a:endParaRPr>
              </a:p>
            </p:txBody>
          </p:sp>
          <p:sp>
            <p:nvSpPr>
              <p:cNvPr id="15365" name="Text Box 10"/>
              <p:cNvSpPr txBox="1"/>
              <p:nvPr/>
            </p:nvSpPr>
            <p:spPr>
              <a:xfrm>
                <a:off x="4567778" y="3049349"/>
                <a:ext cx="5085834" cy="37708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p>
                <a:pPr eaLnBrk="0" hangingPunct="0"/>
                <a:r>
                  <a:rPr lang="en-US" altLang="zh-CN" sz="3200" b="1" dirty="0">
                    <a:sym typeface="+mn-ea"/>
                  </a:rPr>
                  <a:t>   </a:t>
                </a:r>
                <a:r>
                  <a:rPr lang="zh-CN" altLang="en-US" sz="3200" b="1" dirty="0">
                    <a:sym typeface="+mn-ea"/>
                  </a:rPr>
                  <a:t>指标现状</a:t>
                </a:r>
                <a:endParaRPr lang="en-US" altLang="zh-CN" sz="3200" b="1" dirty="0">
                  <a:latin typeface="Calibri" panose="020F0502020204030204" charset="0"/>
                  <a:ea typeface="宋体" pitchFamily="2" charset="-122"/>
                </a:endParaRPr>
              </a:p>
            </p:txBody>
          </p:sp>
        </p:grpSp>
        <p:sp>
          <p:nvSpPr>
            <p:cNvPr id="15366" name="Text Box 11"/>
            <p:cNvSpPr txBox="1"/>
            <p:nvPr/>
          </p:nvSpPr>
          <p:spPr>
            <a:xfrm>
              <a:off x="3395716" y="2805111"/>
              <a:ext cx="404278" cy="2974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2</a:t>
              </a:r>
              <a:endPara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sp>
        <p:nvSpPr>
          <p:cNvPr id="15367" name="标题 1"/>
          <p:cNvSpPr>
            <a:spLocks noGrp="1"/>
          </p:cNvSpPr>
          <p:nvPr>
            <p:ph type="title"/>
          </p:nvPr>
        </p:nvSpPr>
        <p:spPr>
          <a:xfrm>
            <a:off x="609600" y="793750"/>
            <a:ext cx="10972800" cy="1143000"/>
          </a:xfrm>
        </p:spPr>
        <p:txBody>
          <a:bodyPr vert="horz" lIns="91440" tIns="45720" rIns="91440" bIns="45720" anchor="ctr" anchorCtr="0"/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 anchorCtr="0"/>
          <a:p>
            <a:endParaRPr lang="zh-CN" altLang="en-US"/>
          </a:p>
        </p:txBody>
      </p:sp>
      <p:sp>
        <p:nvSpPr>
          <p:cNvPr id="16386" name="内容占位符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 anchorCtr="0"/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409" name="Group 2"/>
          <p:cNvGrpSpPr/>
          <p:nvPr/>
        </p:nvGrpSpPr>
        <p:grpSpPr>
          <a:xfrm>
            <a:off x="2752725" y="3260725"/>
            <a:ext cx="7077075" cy="835025"/>
            <a:chOff x="1392" y="1344"/>
            <a:chExt cx="3216" cy="350"/>
          </a:xfrm>
        </p:grpSpPr>
        <p:sp>
          <p:nvSpPr>
            <p:cNvPr id="17410" name="Line 3"/>
            <p:cNvSpPr/>
            <p:nvPr/>
          </p:nvSpPr>
          <p:spPr>
            <a:xfrm>
              <a:off x="1584" y="1694"/>
              <a:ext cx="3024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7411" name="Rectangle 4"/>
            <p:cNvSpPr/>
            <p:nvPr/>
          </p:nvSpPr>
          <p:spPr>
            <a:xfrm rot="3419336">
              <a:off x="1405" y="1331"/>
              <a:ext cx="302" cy="32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253C57"/>
                </a:gs>
              </a:gsLst>
              <a:lin ang="5400000" scaled="1"/>
              <a:tileRect/>
            </a:gradFill>
            <a:ln w="9525"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 anchorCtr="0">
              <a:flatTx/>
            </a:bodyPr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7412" name="Text Box 5"/>
            <p:cNvSpPr txBox="1"/>
            <p:nvPr/>
          </p:nvSpPr>
          <p:spPr>
            <a:xfrm>
              <a:off x="2304" y="1386"/>
              <a:ext cx="87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eaLnBrk="0" hangingPunct="0"/>
              <a:endParaRPr lang="en-US" altLang="zh-CN" sz="2400" dirty="0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7413" name="Text Box 6"/>
            <p:cNvSpPr txBox="1"/>
            <p:nvPr/>
          </p:nvSpPr>
          <p:spPr>
            <a:xfrm>
              <a:off x="1460" y="1399"/>
              <a:ext cx="191" cy="19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3</a:t>
              </a:r>
              <a:endParaRPr lang="en-US" altLang="zh-CN" sz="2400" b="1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sp>
        <p:nvSpPr>
          <p:cNvPr id="17414" name="标题 1"/>
          <p:cNvSpPr>
            <a:spLocks noGrp="1"/>
          </p:cNvSpPr>
          <p:nvPr>
            <p:ph type="title"/>
          </p:nvPr>
        </p:nvSpPr>
        <p:spPr>
          <a:xfrm>
            <a:off x="609600" y="793750"/>
            <a:ext cx="10972800" cy="1143000"/>
          </a:xfrm>
        </p:spPr>
        <p:txBody>
          <a:bodyPr vert="horz" lIns="91440" tIns="45720" rIns="91440" bIns="45720" anchor="ctr" anchorCtr="0"/>
          <a:p>
            <a:endParaRPr lang="zh-CN" altLang="en-US" dirty="0"/>
          </a:p>
        </p:txBody>
      </p:sp>
      <p:sp>
        <p:nvSpPr>
          <p:cNvPr id="17415" name="Text Box 10"/>
          <p:cNvSpPr txBox="1"/>
          <p:nvPr/>
        </p:nvSpPr>
        <p:spPr>
          <a:xfrm>
            <a:off x="4349750" y="3360738"/>
            <a:ext cx="39592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200" b="1" dirty="0">
                <a:latin typeface="Calibri" panose="020F0502020204030204" charset="0"/>
                <a:ea typeface="宋体" pitchFamily="2" charset="-122"/>
              </a:rPr>
              <a:t>存在问题、原因分析</a:t>
            </a:r>
            <a:endParaRPr lang="zh-CN" altLang="en-US" sz="3200" b="1" dirty="0">
              <a:latin typeface="Calibri" panose="020F050202020403020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 anchorCtr="0"/>
          <a:p>
            <a:endParaRPr lang="zh-CN" altLang="en-US"/>
          </a:p>
        </p:txBody>
      </p:sp>
      <p:sp>
        <p:nvSpPr>
          <p:cNvPr id="18434" name="内容占位符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 anchorCtr="0"/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457" name="组合 5"/>
          <p:cNvGrpSpPr/>
          <p:nvPr/>
        </p:nvGrpSpPr>
        <p:grpSpPr>
          <a:xfrm>
            <a:off x="2698748" y="3400422"/>
            <a:ext cx="7451727" cy="975248"/>
            <a:chOff x="3251198" y="2727705"/>
            <a:chExt cx="6503463" cy="629849"/>
          </a:xfrm>
        </p:grpSpPr>
        <p:sp>
          <p:nvSpPr>
            <p:cNvPr id="19458" name="Line 8"/>
            <p:cNvSpPr/>
            <p:nvPr/>
          </p:nvSpPr>
          <p:spPr>
            <a:xfrm>
              <a:off x="3353861" y="3357554"/>
              <a:ext cx="6400800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grpSp>
          <p:nvGrpSpPr>
            <p:cNvPr id="19459" name="组合 4"/>
            <p:cNvGrpSpPr/>
            <p:nvPr/>
          </p:nvGrpSpPr>
          <p:grpSpPr>
            <a:xfrm>
              <a:off x="3251198" y="2727705"/>
              <a:ext cx="5896620" cy="479425"/>
              <a:chOff x="3149597" y="2971798"/>
              <a:chExt cx="5896620" cy="479425"/>
            </a:xfrm>
          </p:grpSpPr>
          <p:sp>
            <p:nvSpPr>
              <p:cNvPr id="19460" name="Rectangle 9"/>
              <p:cNvSpPr/>
              <p:nvPr/>
            </p:nvSpPr>
            <p:spPr>
              <a:xfrm rot="3419336">
                <a:off x="3257018" y="2864377"/>
                <a:ext cx="479425" cy="694267"/>
              </a:xfrm>
              <a:prstGeom prst="rect">
                <a:avLst/>
              </a:prstGeom>
              <a:solidFill>
                <a:schemeClr val="accent2"/>
              </a:solidFill>
              <a:ln w="9525"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 anchorCtr="0">
                <a:flatTx/>
              </a:bodyPr>
              <a:p>
                <a:endParaRPr lang="zh-CN" altLang="en-US">
                  <a:latin typeface="Calibri" panose="020F0502020204030204" charset="0"/>
                  <a:ea typeface="宋体" pitchFamily="2" charset="-122"/>
                </a:endParaRPr>
              </a:p>
            </p:txBody>
          </p:sp>
          <p:sp>
            <p:nvSpPr>
              <p:cNvPr id="19461" name="Text Box 10"/>
              <p:cNvSpPr txBox="1"/>
              <p:nvPr/>
            </p:nvSpPr>
            <p:spPr>
              <a:xfrm>
                <a:off x="4587731" y="3049351"/>
                <a:ext cx="4458486" cy="37688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p>
                <a:pPr eaLnBrk="0" hangingPunct="0"/>
                <a:r>
                  <a:rPr lang="zh-CN" altLang="en-US" sz="3200" b="1" dirty="0">
                    <a:sym typeface="+mn-ea"/>
                  </a:rPr>
                  <a:t>改进措施</a:t>
                </a:r>
                <a:endParaRPr lang="en-US" altLang="zh-CN" sz="3200" b="1" dirty="0">
                  <a:latin typeface="Calibri" panose="020F0502020204030204" charset="0"/>
                  <a:ea typeface="宋体" pitchFamily="2" charset="-122"/>
                </a:endParaRPr>
              </a:p>
            </p:txBody>
          </p:sp>
        </p:grpSp>
        <p:sp>
          <p:nvSpPr>
            <p:cNvPr id="19462" name="Text Box 11"/>
            <p:cNvSpPr txBox="1"/>
            <p:nvPr/>
          </p:nvSpPr>
          <p:spPr>
            <a:xfrm>
              <a:off x="3396534" y="2805111"/>
              <a:ext cx="404278" cy="2974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4</a:t>
              </a:r>
              <a:endPara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sp>
        <p:nvSpPr>
          <p:cNvPr id="19463" name="标题 1"/>
          <p:cNvSpPr>
            <a:spLocks noGrp="1"/>
          </p:cNvSpPr>
          <p:nvPr>
            <p:ph type="title"/>
          </p:nvPr>
        </p:nvSpPr>
        <p:spPr>
          <a:xfrm>
            <a:off x="609600" y="793750"/>
            <a:ext cx="10972800" cy="1143000"/>
          </a:xfrm>
        </p:spPr>
        <p:txBody>
          <a:bodyPr vert="horz" lIns="91440" tIns="45720" rIns="91440" bIns="45720" anchor="ctr" anchorCtr="0"/>
          <a:p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commondata" val="eyJoZGlkIjoiYzI5ZTQ1MGM4NTkzMmRkYWM0Mjg1NDVjN2RjMTAxZjUifQ==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</Words>
  <Application>WPS 表格</Application>
  <PresentationFormat>自定义</PresentationFormat>
  <Paragraphs>45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Helvetica Neue</vt:lpstr>
      <vt:lpstr>汉仪书宋二KW</vt:lpstr>
      <vt:lpstr>方正小标宋简体</vt:lpstr>
      <vt:lpstr>黑体</vt:lpstr>
      <vt:lpstr>微软雅黑</vt:lpstr>
      <vt:lpstr>汉仪旗黑</vt:lpstr>
      <vt:lpstr>宋体</vt:lpstr>
      <vt:lpstr>Arial Unicode MS</vt:lpstr>
      <vt:lpstr>汉仪中黑KW</vt:lpstr>
      <vt:lpstr>自定义设计方案</vt:lpstr>
      <vt:lpstr>1_自定义设计方案</vt:lpstr>
      <vt:lpstr>审核评估工作推进情况汇报</vt:lpstr>
      <vt:lpstr>目 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武汉工商学院2014年目标考核报告 </dc:title>
  <dc:creator>亓小林</dc:creator>
  <cp:lastModifiedBy>Xiaolin Qi</cp:lastModifiedBy>
  <cp:revision>299</cp:revision>
  <dcterms:created xsi:type="dcterms:W3CDTF">2024-05-13T08:05:40Z</dcterms:created>
  <dcterms:modified xsi:type="dcterms:W3CDTF">2024-05-13T08:05:40Z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2052-6.5.2.8766</vt:lpwstr>
  </property>
  <property fmtid="{D5CDD505-2E9C-101B-9397-08002B2CF9AE}" pid="3" name="ICV">
    <vt:lpwstr>D18991FE0ACF438A8A6E71D62669CFF7_13</vt:lpwstr>
  </property>
</Properties>
</file>